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719" r:id="rId1"/>
  </p:sldMasterIdLst>
  <p:notesMasterIdLst>
    <p:notesMasterId r:id="rId14"/>
  </p:notesMasterIdLst>
  <p:handoutMasterIdLst>
    <p:handoutMasterId r:id="rId15"/>
  </p:handoutMasterIdLst>
  <p:sldIdLst>
    <p:sldId id="1187" r:id="rId2"/>
    <p:sldId id="1193" r:id="rId3"/>
    <p:sldId id="1188" r:id="rId4"/>
    <p:sldId id="1194" r:id="rId5"/>
    <p:sldId id="1195" r:id="rId6"/>
    <p:sldId id="1196" r:id="rId7"/>
    <p:sldId id="1197" r:id="rId8"/>
    <p:sldId id="1198" r:id="rId9"/>
    <p:sldId id="1199" r:id="rId10"/>
    <p:sldId id="1200" r:id="rId11"/>
    <p:sldId id="1201" r:id="rId12"/>
    <p:sldId id="1192" r:id="rId13"/>
  </p:sldIdLst>
  <p:sldSz cx="9144000" cy="6858000" type="screen4x3"/>
  <p:notesSz cx="6797675" cy="9928225"/>
  <p:embeddedFontLst>
    <p:embeddedFont>
      <p:font typeface="Arial Black" panose="020B0A04020102020204" pitchFamily="34" charset="0"/>
      <p:regular r:id="rId16"/>
      <p:bold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Wingdings 2" panose="05020102010507070707" pitchFamily="18" charset="2"/>
      <p:regular r:id="rId23"/>
    </p:embeddedFont>
    <p:embeddedFont>
      <p:font typeface="가는둥근제목체" panose="02030600000101010101" pitchFamily="18" charset="-127"/>
      <p:regular r:id="rId2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♥자영♥" initials="김♥" lastIdx="2" clrIdx="0">
    <p:extLst>
      <p:ext uri="{19B8F6BF-5375-455C-9EA6-DF929625EA0E}">
        <p15:presenceInfo xmlns:p15="http://schemas.microsoft.com/office/powerpoint/2012/main" userId="dc449c2f0cfa2d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0000"/>
    <a:srgbClr val="AF01A3"/>
    <a:srgbClr val="13009C"/>
    <a:srgbClr val="3792AB"/>
    <a:srgbClr val="777777"/>
    <a:srgbClr val="626262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4" autoAdjust="0"/>
    <p:restoredTop sz="94348" autoAdjust="0"/>
  </p:normalViewPr>
  <p:slideViewPr>
    <p:cSldViewPr>
      <p:cViewPr varScale="1">
        <p:scale>
          <a:sx n="91" d="100"/>
          <a:sy n="91" d="100"/>
        </p:scale>
        <p:origin x="207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4044" y="-102"/>
      </p:cViewPr>
      <p:guideLst>
        <p:guide orient="horz" pos="3127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8436EF09-4E33-4AB1-868B-53726C28BF8B}" type="datetimeFigureOut">
              <a:rPr lang="ko-KR" altLang="en-US"/>
              <a:pPr>
                <a:defRPr/>
              </a:pPr>
              <a:t>2018-12-04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850EA27C-A484-48A2-BDDA-B4072F06B03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8698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B2055354-96AD-4FF3-9617-CBDA8315F360}" type="datetimeFigureOut">
              <a:rPr lang="ko-KR" altLang="en-US"/>
              <a:pPr>
                <a:defRPr/>
              </a:pPr>
              <a:t>2018-12-04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62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47CEB055-008D-4553-9108-A212755BC0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3403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796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10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480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11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331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12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6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2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27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3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33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5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134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4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69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600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05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 flipV="1">
            <a:off x="0" y="8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 flipV="1">
            <a:off x="0" y="115888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 flipV="1">
            <a:off x="0" y="231779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 flipV="1">
            <a:off x="0" y="347663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 flipV="1">
            <a:off x="0" y="463553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 flipV="1">
            <a:off x="0" y="579438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 flipV="1">
            <a:off x="0" y="695333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 flipV="1">
            <a:off x="0" y="811213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 flipV="1">
            <a:off x="0" y="927101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 flipV="1">
            <a:off x="0" y="1042988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 flipV="1">
            <a:off x="0" y="1158883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pic>
        <p:nvPicPr>
          <p:cNvPr id="15" name="Picture 18" descr="Emblem_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 t="14815" r="16049" b="14992"/>
          <a:stretch>
            <a:fillRect/>
          </a:stretch>
        </p:blipFill>
        <p:spPr bwMode="auto">
          <a:xfrm>
            <a:off x="8251829" y="134946"/>
            <a:ext cx="8921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787904" y="393701"/>
            <a:ext cx="34560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i="1" dirty="0">
                <a:solidFill>
                  <a:srgbClr val="29292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굴림" pitchFamily="50" charset="-127"/>
                <a:cs typeface="+mn-cs"/>
              </a:rPr>
              <a:t>Sungkyunkwan University</a:t>
            </a: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6564321"/>
            <a:ext cx="9144000" cy="293687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 latinLnBrk="1"/>
            <a:r>
              <a:rPr lang="en-US" altLang="ko-KR" sz="1500" b="1" i="1" dirty="0">
                <a:solidFill>
                  <a:schemeClr val="bg1"/>
                </a:solidFill>
                <a:latin typeface="Calibri" pitchFamily="34" charset="0"/>
              </a:rPr>
              <a:t>Copyright 2000-2017 Networking Laboratory    </a:t>
            </a:r>
            <a:r>
              <a:rPr lang="en-US" altLang="ko-KR" sz="1500" b="1" i="1" dirty="0">
                <a:solidFill>
                  <a:srgbClr val="FFFFFF"/>
                </a:solidFill>
                <a:latin typeface="Calibri" pitchFamily="34" charset="0"/>
              </a:rPr>
              <a:t>      </a:t>
            </a:r>
            <a:endParaRPr lang="en-US" altLang="ko-KR" sz="1500" b="1" i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0" y="3652838"/>
            <a:ext cx="9144000" cy="17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ko-KR">
              <a:latin typeface="Calibri" pitchFamily="34" charset="0"/>
              <a:ea typeface="굴림" pitchFamily="34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676400"/>
            <a:ext cx="8001000" cy="1524000"/>
          </a:xfrm>
        </p:spPr>
        <p:txBody>
          <a:bodyPr anchor="ctr"/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14800"/>
            <a:ext cx="7239000" cy="2057400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35245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64321"/>
            <a:ext cx="9144000" cy="293687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>
              <a:tabLst>
                <a:tab pos="8742363" algn="r"/>
              </a:tabLst>
            </a:pPr>
            <a:r>
              <a:rPr lang="en-US" altLang="ko-KR" sz="16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 Undergraduate Students Meeting                                                                              Networking Laboratory </a:t>
            </a:r>
            <a:fld id="{428D0CA2-10EA-4370-BC65-C202E7525EDF}" type="slidenum">
              <a:rPr lang="en-US" altLang="ko-KR" sz="16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latinLnBrk="1">
                <a:tabLst>
                  <a:tab pos="8742363" algn="r"/>
                </a:tabLst>
              </a:pPr>
              <a:t>‹#›</a:t>
            </a:fld>
            <a:r>
              <a:rPr lang="en-US" altLang="ko-KR" sz="16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/20</a:t>
            </a: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1" t="20917" r="14311" b="21204"/>
          <a:stretch>
            <a:fillRect/>
          </a:stretch>
        </p:blipFill>
        <p:spPr bwMode="auto">
          <a:xfrm>
            <a:off x="4" y="0"/>
            <a:ext cx="15478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08"/>
            <a:ext cx="9144000" cy="1746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1">
              <a:defRPr/>
            </a:pPr>
            <a:endParaRPr lang="en-US" altLang="ko-KR">
              <a:latin typeface="Calibri" pitchFamily="34" charset="0"/>
              <a:ea typeface="굴림" pitchFamily="34" charset="-127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0" y="1295408"/>
            <a:ext cx="8820150" cy="36513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0" y="1295408"/>
            <a:ext cx="8820150" cy="36513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753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676400"/>
            <a:ext cx="8610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DE2B2E59-4ED4-445D-BAAA-31D75A4FD88C}" type="datetimeFigureOut">
              <a:rPr lang="ko-KR" altLang="en-US"/>
              <a:pPr>
                <a:defRPr/>
              </a:pPr>
              <a:t>2018-12-04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4C67D2C7-5E55-4E6F-88E5-73118F2E92D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Rectangle 27"/>
          <p:cNvSpPr>
            <a:spLocks noChangeArrowheads="1"/>
          </p:cNvSpPr>
          <p:nvPr/>
        </p:nvSpPr>
        <p:spPr bwMode="auto">
          <a:xfrm>
            <a:off x="0" y="6564321"/>
            <a:ext cx="9144000" cy="293687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>
              <a:tabLst>
                <a:tab pos="8742363" algn="r"/>
              </a:tabLst>
            </a:pPr>
            <a:r>
              <a:rPr lang="en-US" altLang="ko-KR" sz="12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</a:t>
            </a:r>
            <a:r>
              <a:rPr lang="en-US" altLang="ko-KR" sz="16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Networking Laboratory </a:t>
            </a:r>
            <a:fld id="{BC7827BE-5577-4E83-A41A-26D072FF380B}" type="slidenum">
              <a:rPr lang="en-US" altLang="ko-KR" sz="16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latinLnBrk="1">
                <a:tabLst>
                  <a:tab pos="8742363" algn="r"/>
                </a:tabLst>
              </a:pPr>
              <a:t>‹#›</a:t>
            </a:fld>
            <a:r>
              <a:rPr lang="en-US" altLang="ko-KR" sz="16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/8</a:t>
            </a:r>
          </a:p>
        </p:txBody>
      </p:sp>
      <p:pic>
        <p:nvPicPr>
          <p:cNvPr id="1032" name="Picture 17" descr="n_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1" t="20917" r="14311" b="21204"/>
          <a:stretch>
            <a:fillRect/>
          </a:stretch>
        </p:blipFill>
        <p:spPr bwMode="auto">
          <a:xfrm>
            <a:off x="4" y="0"/>
            <a:ext cx="15478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21"/>
          <p:cNvSpPr>
            <a:spLocks noChangeArrowheads="1"/>
          </p:cNvSpPr>
          <p:nvPr/>
        </p:nvSpPr>
        <p:spPr bwMode="auto">
          <a:xfrm flipV="1">
            <a:off x="0" y="6553208"/>
            <a:ext cx="9144000" cy="1746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1">
              <a:defRPr/>
            </a:pPr>
            <a:endParaRPr lang="en-US" altLang="ko-KR">
              <a:latin typeface="Calibri" pitchFamily="34" charset="0"/>
              <a:ea typeface="굴림" pitchFamily="34" charset="-127"/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 flipV="1">
            <a:off x="323850" y="1295408"/>
            <a:ext cx="8820150" cy="36513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6" r:id="rId1"/>
    <p:sldLayoutId id="2147484817" r:id="rId2"/>
  </p:sldLayoutIdLst>
  <p:transition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b="1" i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 typeface="Wingdings 2" pitchFamily="18" charset="2"/>
        <a:buChar char="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50000"/>
        <a:buFont typeface="Arial" charset="0"/>
        <a:buChar char="►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Font typeface="Wingdings" pitchFamily="2" charset="2"/>
        <a:buChar char="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58ED5"/>
        </a:buClr>
        <a:buFont typeface="Wingdings 2" pitchFamily="18" charset="2"/>
        <a:buChar char="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(1/12)</a:t>
            </a:r>
            <a:endParaRPr lang="en-US" altLang="ko-KR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10354-6509-42C1-B599-3422DAB0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4495800"/>
          </a:xfrm>
        </p:spPr>
        <p:txBody>
          <a:bodyPr/>
          <a:lstStyle/>
          <a:p>
            <a:r>
              <a:rPr lang="ko-KR" altLang="en-US" sz="24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현재 진행사항</a:t>
            </a:r>
            <a:endParaRPr lang="en-US" altLang="ko-KR" sz="2400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sz="2000" dirty="0">
                <a:ea typeface="가는둥근제목체" panose="02030600000101010101" pitchFamily="18" charset="-127"/>
              </a:rPr>
              <a:t>vedio.js </a:t>
            </a:r>
            <a:r>
              <a:rPr lang="ko-KR" altLang="en-US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오류해결</a:t>
            </a:r>
            <a:endParaRPr lang="en-US" altLang="ko-KR" sz="2000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sz="18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지난 세미나에서 </a:t>
            </a:r>
            <a:r>
              <a:rPr lang="ko-KR" altLang="en-US" sz="1800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드론에서</a:t>
            </a:r>
            <a:r>
              <a:rPr lang="ko-KR" altLang="en-US" sz="18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촬영된 사진을 웹에서 확인하는 </a:t>
            </a:r>
            <a:r>
              <a:rPr lang="en-US" altLang="ko-KR" sz="1800" dirty="0">
                <a:ea typeface="가는둥근제목체" panose="02030600000101010101" pitchFamily="18" charset="-127"/>
              </a:rPr>
              <a:t>vedio.js</a:t>
            </a:r>
            <a:r>
              <a:rPr lang="ko-KR" altLang="en-US" sz="1800" dirty="0">
                <a:ea typeface="가는둥근제목체" panose="02030600000101010101" pitchFamily="18" charset="-127"/>
              </a:rPr>
              <a:t> </a:t>
            </a:r>
            <a:r>
              <a:rPr lang="ko-KR" altLang="en-US" sz="18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에러 발생</a:t>
            </a:r>
            <a:endParaRPr lang="en-US" altLang="ko-KR" sz="1800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sz="18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오류 발생 원인 확인 후 해결</a:t>
            </a:r>
            <a:endParaRPr lang="en-US" altLang="ko-KR" sz="1800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ko-KR" altLang="en-US" sz="2000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드론에서</a:t>
            </a:r>
            <a:r>
              <a:rPr lang="ko-KR" altLang="en-US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촬영된 영상을 파일로 저장</a:t>
            </a:r>
            <a:endParaRPr lang="en-US" altLang="ko-KR" sz="2000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sz="18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지난 세미나에서 촬영된 사진을 날짜를 제목으로 하여 저장할 수 있었던 것과 같이 영상도 파일로 저장하도록</a:t>
            </a:r>
            <a:endParaRPr lang="en-US" altLang="ko-KR" sz="1800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sz="2000" dirty="0">
                <a:ea typeface="가는둥근제목체" panose="02030600000101010101" pitchFamily="18" charset="-127"/>
              </a:rPr>
              <a:t>drone-browser</a:t>
            </a:r>
            <a:r>
              <a:rPr lang="en-US" altLang="ko-KR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– </a:t>
            </a:r>
            <a:r>
              <a:rPr lang="ko-KR" altLang="en-US" sz="2000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드론을</a:t>
            </a:r>
            <a:r>
              <a:rPr lang="ko-KR" altLang="en-US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웹을 통해 조종</a:t>
            </a:r>
            <a:endParaRPr lang="en-US" altLang="ko-KR" sz="2000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sz="2000" dirty="0">
                <a:ea typeface="가는둥근제목체" panose="02030600000101010101" pitchFamily="18" charset="-127"/>
              </a:rPr>
              <a:t>Panorama</a:t>
            </a:r>
            <a:r>
              <a:rPr lang="ko-KR" altLang="en-US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 </a:t>
            </a:r>
            <a:r>
              <a:rPr lang="en-US" altLang="ko-KR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- 360</a:t>
            </a:r>
            <a:r>
              <a:rPr lang="ko-KR" altLang="en-US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도를 회전하며 사진을 촬영</a:t>
            </a:r>
            <a:endParaRPr lang="en-US" altLang="ko-KR" sz="2000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sz="2000" dirty="0" err="1">
                <a:ea typeface="가는둥근제목체" panose="02030600000101010101" pitchFamily="18" charset="-127"/>
              </a:rPr>
              <a:t>Copterface</a:t>
            </a:r>
            <a:r>
              <a:rPr lang="en-US" altLang="ko-KR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ko-KR" altLang="en-US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모듈 </a:t>
            </a:r>
            <a:r>
              <a:rPr lang="en-US" altLang="ko-KR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– </a:t>
            </a:r>
            <a:r>
              <a:rPr lang="ko-KR" altLang="en-US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사람의 얼굴을 </a:t>
            </a:r>
            <a:r>
              <a:rPr lang="en-US" altLang="ko-KR" sz="2000" dirty="0">
                <a:ea typeface="가는둥근제목체" panose="02030600000101010101" pitchFamily="18" charset="-127"/>
              </a:rPr>
              <a:t>detection</a:t>
            </a:r>
          </a:p>
          <a:p>
            <a:pPr lvl="1"/>
            <a:r>
              <a:rPr lang="en-US" altLang="ko-KR" sz="2000" dirty="0" err="1">
                <a:ea typeface="가는둥근제목체" panose="02030600000101010101" pitchFamily="18" charset="-127"/>
              </a:rPr>
              <a:t>face_detection</a:t>
            </a:r>
            <a:r>
              <a:rPr lang="en-US" altLang="ko-KR" sz="2000" dirty="0">
                <a:ea typeface="가는둥근제목체" panose="02030600000101010101" pitchFamily="18" charset="-127"/>
              </a:rPr>
              <a:t> – face-recognition</a:t>
            </a:r>
            <a:r>
              <a:rPr lang="ko-KR" altLang="en-US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을 통해 사진에서 사람의 얼굴을 확인</a:t>
            </a:r>
            <a:r>
              <a:rPr lang="en-US" altLang="ko-KR" sz="2000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</a:p>
          <a:p>
            <a:pPr marL="457200" lvl="1" indent="0">
              <a:buNone/>
            </a:pPr>
            <a:endParaRPr lang="en-US" altLang="ko-KR" sz="2000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sz="2000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698634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610600" cy="11430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(10/12)</a:t>
            </a:r>
            <a:endParaRPr lang="en-US" altLang="ko-KR" sz="2400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82EA350-E1FD-4EAF-AB2E-78511A67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4495800"/>
          </a:xfrm>
        </p:spPr>
        <p:txBody>
          <a:bodyPr/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6. </a:t>
            </a:r>
            <a:r>
              <a:rPr lang="en-US" altLang="ko-KR" dirty="0" err="1">
                <a:ea typeface="가는둥근제목체" panose="02030600000101010101" pitchFamily="18" charset="-127"/>
              </a:rPr>
              <a:t>face_recognition</a:t>
            </a:r>
            <a:r>
              <a:rPr lang="ko-KR" altLang="en-US" dirty="0"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프로젝트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[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실행화면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1 ] –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비교적 인식하기 쉬울 때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A3DF63-E397-4B0D-893F-5B69D74B29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55028"/>
            <a:ext cx="3581400" cy="3108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559E5A-D112-43AC-A94D-2E93B4F71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85" t="48369" r="25290" b="40520"/>
          <a:stretch/>
        </p:blipFill>
        <p:spPr>
          <a:xfrm>
            <a:off x="4267200" y="4191000"/>
            <a:ext cx="4511040" cy="121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59A74E-FF55-4C05-8F49-9235EA99E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75" t="37258" r="1000" b="51631"/>
          <a:stretch/>
        </p:blipFill>
        <p:spPr>
          <a:xfrm>
            <a:off x="4267200" y="2469412"/>
            <a:ext cx="4511040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CC28FE-FE54-4A52-B355-0ECC03CC2431}"/>
              </a:ext>
            </a:extLst>
          </p:cNvPr>
          <p:cNvSpPr txBox="1"/>
          <p:nvPr/>
        </p:nvSpPr>
        <p:spPr>
          <a:xfrm>
            <a:off x="1447800" y="577806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원본 이미지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98F4C-3DB5-44A6-9B4C-2674E6969B54}"/>
              </a:ext>
            </a:extLst>
          </p:cNvPr>
          <p:cNvSpPr txBox="1"/>
          <p:nvPr/>
        </p:nvSpPr>
        <p:spPr>
          <a:xfrm>
            <a:off x="5791200" y="57589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인식된 얼굴 파일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31ADD-FAAB-425E-9ADE-09A9EE7DC9DE}"/>
              </a:ext>
            </a:extLst>
          </p:cNvPr>
          <p:cNvSpPr txBox="1"/>
          <p:nvPr/>
        </p:nvSpPr>
        <p:spPr>
          <a:xfrm>
            <a:off x="3886200" y="3657598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→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75D63A-D8CB-4966-A88F-B73C7B4565B2}"/>
              </a:ext>
            </a:extLst>
          </p:cNvPr>
          <p:cNvSpPr/>
          <p:nvPr/>
        </p:nvSpPr>
        <p:spPr>
          <a:xfrm>
            <a:off x="481123" y="2362200"/>
            <a:ext cx="3405077" cy="32985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5E3CE2-3C2B-4DCA-B319-EB9C0196A75C}"/>
              </a:ext>
            </a:extLst>
          </p:cNvPr>
          <p:cNvSpPr/>
          <p:nvPr/>
        </p:nvSpPr>
        <p:spPr>
          <a:xfrm>
            <a:off x="4467623" y="2362200"/>
            <a:ext cx="4234417" cy="327859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35381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(11/12)</a:t>
            </a:r>
            <a:endParaRPr lang="en-US" altLang="ko-KR" sz="2400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82EA350-E1FD-4EAF-AB2E-78511A67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4495800"/>
          </a:xfrm>
        </p:spPr>
        <p:txBody>
          <a:bodyPr/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6. </a:t>
            </a:r>
            <a:r>
              <a:rPr lang="en-US" altLang="ko-KR" dirty="0" err="1">
                <a:ea typeface="가는둥근제목체" panose="02030600000101010101" pitchFamily="18" charset="-127"/>
              </a:rPr>
              <a:t>face_recognition</a:t>
            </a:r>
            <a:r>
              <a:rPr lang="ko-KR" altLang="en-US" dirty="0"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프로젝트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[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실행화면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2 ] –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인식이 힘든 이미지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인식되지 않는 얼굴이 존재함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3E1ED2-C8AD-4A8A-A931-99C8FCBC54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9"/>
          <a:stretch/>
        </p:blipFill>
        <p:spPr>
          <a:xfrm>
            <a:off x="762000" y="2667000"/>
            <a:ext cx="3371850" cy="342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583240-B4F3-46A0-BF44-D64907E0C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048000"/>
            <a:ext cx="2209800" cy="2209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B710A6-BB28-4B38-B1B6-1DD6B32B07C6}"/>
              </a:ext>
            </a:extLst>
          </p:cNvPr>
          <p:cNvSpPr txBox="1"/>
          <p:nvPr/>
        </p:nvSpPr>
        <p:spPr>
          <a:xfrm>
            <a:off x="4572000" y="36957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3419759610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610600" cy="11430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DRONE (12/12)</a:t>
            </a:r>
            <a:endParaRPr lang="en-US" altLang="ko-KR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10354-6509-42C1-B599-3422DAB0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4495800"/>
          </a:xfrm>
        </p:spPr>
        <p:txBody>
          <a:bodyPr/>
          <a:lstStyle/>
          <a:p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다음 준비사항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드론에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비주얼 인식과 관련된 모듈 연구 및 활용 방안 고안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dirty="0" err="1">
                <a:ea typeface="가는둥근제목체" panose="02030600000101010101" pitchFamily="18" charset="-127"/>
              </a:rPr>
              <a:t>face_detection</a:t>
            </a:r>
            <a:endParaRPr lang="en-US" altLang="ko-KR" dirty="0"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드론을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통해 촬영된 사진과 영상에서 얼굴을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detection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할 수 있도록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나아가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, </a:t>
            </a:r>
            <a:r>
              <a:rPr lang="en-US" altLang="ko-KR" dirty="0" err="1">
                <a:ea typeface="가는둥근제목체" panose="02030600000101010101" pitchFamily="18" charset="-127"/>
              </a:rPr>
              <a:t>face_recognition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이 가능하도록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3"/>
            <a:r>
              <a:rPr lang="en-US" altLang="ko-KR" dirty="0" err="1">
                <a:ea typeface="가는둥근제목체" panose="02030600000101010101" pitchFamily="18" charset="-127"/>
              </a:rPr>
              <a:t>face_recognition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은 얼굴 인식 뿐 만 아니라 특정 사람을 판별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dirty="0" err="1">
                <a:ea typeface="가는둥근제목체" panose="02030600000101010101" pitchFamily="18" charset="-127"/>
              </a:rPr>
              <a:t>webflight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에러 해결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en-US" altLang="ko-KR" dirty="0" err="1">
                <a:ea typeface="가는둥근제목체" panose="02030600000101010101" pitchFamily="18" charset="-127"/>
              </a:rPr>
              <a:t>webflight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은 </a:t>
            </a:r>
            <a:r>
              <a:rPr lang="en-US" altLang="ko-KR" dirty="0">
                <a:ea typeface="가는둥근제목체" panose="02030600000101010101" pitchFamily="18" charset="-127"/>
              </a:rPr>
              <a:t>drone-browser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에서 다양한 플러그인들을 포함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en-US" altLang="ko-KR" dirty="0" err="1">
                <a:ea typeface="가는둥근제목체" panose="02030600000101010101" pitchFamily="18" charset="-127"/>
              </a:rPr>
              <a:t>copterface</a:t>
            </a:r>
            <a:r>
              <a:rPr lang="en-US" altLang="ko-KR" dirty="0">
                <a:ea typeface="가는둥근제목체" panose="02030600000101010101" pitchFamily="18" charset="-127"/>
              </a:rPr>
              <a:t>, replay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등 다양한 기능을 추가할 수 있음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드론에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비주얼 인식과 관련된 모듈 연구 및 활용 방안 고안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3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16572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(2/12)</a:t>
            </a:r>
            <a:endParaRPr lang="en-US" altLang="ko-KR" sz="2400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82EA350-E1FD-4EAF-AB2E-78511A67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153400" cy="4495800"/>
          </a:xfrm>
        </p:spPr>
        <p:txBody>
          <a:bodyPr/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1. </a:t>
            </a:r>
            <a:r>
              <a:rPr lang="en-US" altLang="ko-KR" dirty="0">
                <a:ea typeface="가는둥근제목체" panose="02030600000101010101" pitchFamily="18" charset="-127"/>
              </a:rPr>
              <a:t>vedio.js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– </a:t>
            </a:r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드론이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촬영한 사진을 저장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지난 세미나 때 에러 발생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사진은 정상적으로 촬영되고 웹도 정상적으로 작동하지만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,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웹에서 어떤 파일도 전달 받지 못한다는 에러 메시지 확인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코드 확인하여 최근에 촬영된 사진만 웹으로 전달하기 위해 </a:t>
            </a:r>
            <a:r>
              <a:rPr lang="en-US" altLang="ko-KR" dirty="0">
                <a:ea typeface="가는둥근제목체" panose="02030600000101010101" pitchFamily="18" charset="-127"/>
              </a:rPr>
              <a:t>if(!</a:t>
            </a:r>
            <a:r>
              <a:rPr lang="en-US" altLang="ko-KR" dirty="0" err="1">
                <a:ea typeface="가는둥근제목체" panose="02030600000101010101" pitchFamily="18" charset="-127"/>
              </a:rPr>
              <a:t>lastpng</a:t>
            </a:r>
            <a:r>
              <a:rPr lang="en-US" altLang="ko-KR" dirty="0">
                <a:ea typeface="가는둥근제목체" panose="02030600000101010101" pitchFamily="18" charset="-127"/>
              </a:rPr>
              <a:t>)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문에서 에러발생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최근에 촬영된 사진도 </a:t>
            </a:r>
            <a:r>
              <a:rPr lang="en-US" altLang="ko-KR" dirty="0">
                <a:ea typeface="가는둥근제목체" panose="02030600000101010101" pitchFamily="18" charset="-127"/>
              </a:rPr>
              <a:t>if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문을 돌기 때문에 사진이 전달 되지 못함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en-US" altLang="ko-KR" dirty="0" err="1">
                <a:ea typeface="가는둥근제목체" panose="02030600000101010101" pitchFamily="18" charset="-127"/>
              </a:rPr>
              <a:t>Lastpng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기능은 필요하지 않아 </a:t>
            </a:r>
            <a:r>
              <a:rPr lang="en-US" altLang="ko-KR" dirty="0">
                <a:ea typeface="가는둥근제목체" panose="02030600000101010101" pitchFamily="18" charset="-127"/>
              </a:rPr>
              <a:t>if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문을 삭제하여 정상적으로 웹에서 확인가능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D655E6-2B55-4B1C-A362-ED67831EE0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6913" y="3873221"/>
            <a:ext cx="2788611" cy="2300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4B1E85-A339-4017-9CB3-DE1D8DF47E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81001" y="3868107"/>
            <a:ext cx="2798836" cy="2300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A3B9D-9E3C-43AA-8E72-84987536CA3D}"/>
              </a:ext>
            </a:extLst>
          </p:cNvPr>
          <p:cNvSpPr txBox="1"/>
          <p:nvPr/>
        </p:nvSpPr>
        <p:spPr>
          <a:xfrm>
            <a:off x="591187" y="6060302"/>
            <a:ext cx="164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[ </a:t>
            </a:r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드론의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모습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]</a:t>
            </a:r>
            <a:endParaRPr lang="ko-KR" altLang="en-US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FC9FB-F9F1-400E-81B2-9AC74241042C}"/>
              </a:ext>
            </a:extLst>
          </p:cNvPr>
          <p:cNvSpPr txBox="1"/>
          <p:nvPr/>
        </p:nvSpPr>
        <p:spPr>
          <a:xfrm>
            <a:off x="7030722" y="6058654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[ </a:t>
            </a:r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드론의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촬영 사진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]</a:t>
            </a:r>
            <a:endParaRPr lang="ko-KR" altLang="en-US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977605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(3/12)</a:t>
            </a:r>
            <a:endParaRPr lang="en-US" altLang="ko-KR" sz="2400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82EA350-E1FD-4EAF-AB2E-78511A67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153400" cy="4495800"/>
          </a:xfrm>
        </p:spPr>
        <p:txBody>
          <a:bodyPr/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2. </a:t>
            </a:r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드론에서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촬영한 영상을 파일로 저장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(</a:t>
            </a:r>
            <a:r>
              <a:rPr lang="en-US" altLang="ko-KR" dirty="0">
                <a:ea typeface="가는둥근제목체" panose="02030600000101010101" pitchFamily="18" charset="-127"/>
              </a:rPr>
              <a:t>script2.js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지난 세미나에서 </a:t>
            </a:r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드론의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촬영 사진을 파일로 저장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촬영 사진을 파일로 저장하는 </a:t>
            </a:r>
            <a:r>
              <a:rPr lang="en-US" altLang="ko-KR" dirty="0">
                <a:ea typeface="가는둥근제목체" panose="02030600000101010101" pitchFamily="18" charset="-127"/>
              </a:rPr>
              <a:t>script.js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파일을 수정하여 구성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script.js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는 사진 파일이므로 모듈 내의 </a:t>
            </a:r>
            <a:r>
              <a:rPr lang="en-US" altLang="ko-KR" dirty="0" err="1">
                <a:ea typeface="가는둥근제목체" panose="02030600000101010101" pitchFamily="18" charset="-127"/>
              </a:rPr>
              <a:t>getPngStream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함수를 사용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파일명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: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촬영된 날짜와 시간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,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확장자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: </a:t>
            </a:r>
            <a:r>
              <a:rPr lang="en-US" altLang="ko-KR" dirty="0" err="1">
                <a:ea typeface="가는둥근제목체" panose="02030600000101010101" pitchFamily="18" charset="-127"/>
              </a:rPr>
              <a:t>png</a:t>
            </a:r>
            <a:endParaRPr lang="en-US" altLang="ko-KR" dirty="0">
              <a:ea typeface="가는둥근제목체" panose="02030600000101010101" pitchFamily="18" charset="-127"/>
            </a:endParaRPr>
          </a:p>
          <a:p>
            <a:pPr lvl="1"/>
            <a:r>
              <a:rPr lang="en-US" altLang="ko-KR" dirty="0">
                <a:ea typeface="가는둥근제목체" panose="02030600000101010101" pitchFamily="18" charset="-127"/>
              </a:rPr>
              <a:t>script2.js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는 </a:t>
            </a:r>
            <a:r>
              <a:rPr lang="en-US" altLang="ko-KR" dirty="0" err="1">
                <a:ea typeface="가는둥근제목체" panose="02030600000101010101" pitchFamily="18" charset="-127"/>
              </a:rPr>
              <a:t>getVideoStream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함수를 이용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파일명은 동일하게 촬영된 날짜와 시간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,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확장자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: </a:t>
            </a:r>
            <a:r>
              <a:rPr lang="en-US" altLang="ko-KR" dirty="0" err="1">
                <a:ea typeface="가는둥근제목체" panose="02030600000101010101" pitchFamily="18" charset="-127"/>
              </a:rPr>
              <a:t>avi</a:t>
            </a:r>
            <a:endParaRPr lang="en-US" altLang="ko-KR" dirty="0">
              <a:ea typeface="가는둥근제목체" panose="02030600000101010101" pitchFamily="18" charset="-127"/>
            </a:endParaRPr>
          </a:p>
          <a:p>
            <a:pPr lvl="2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D5A442-4294-43A7-A0DF-A3B97DF7A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2" t="48296" r="36834" b="40593"/>
          <a:stretch/>
        </p:blipFill>
        <p:spPr>
          <a:xfrm>
            <a:off x="990600" y="4191000"/>
            <a:ext cx="2547112" cy="1752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0A7C7C-CC96-4240-95FF-687E4535F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00" t="15704" r="4667" b="15259"/>
          <a:stretch/>
        </p:blipFill>
        <p:spPr>
          <a:xfrm>
            <a:off x="4223512" y="3886200"/>
            <a:ext cx="4124960" cy="2549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F68C34-D879-4DB5-96CC-F9F5DC14D28D}"/>
              </a:ext>
            </a:extLst>
          </p:cNvPr>
          <p:cNvSpPr txBox="1"/>
          <p:nvPr/>
        </p:nvSpPr>
        <p:spPr>
          <a:xfrm>
            <a:off x="1404112" y="59113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저장된 영상 파일</a:t>
            </a:r>
          </a:p>
        </p:txBody>
      </p:sp>
    </p:spTree>
    <p:extLst>
      <p:ext uri="{BB962C8B-B14F-4D97-AF65-F5344CB8AC3E}">
        <p14:creationId xmlns:p14="http://schemas.microsoft.com/office/powerpoint/2010/main" val="1913446102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(4/12)</a:t>
            </a:r>
            <a:endParaRPr lang="en-US" altLang="ko-KR" sz="2400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82EA350-E1FD-4EAF-AB2E-78511A67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153400" cy="4495800"/>
          </a:xfrm>
        </p:spPr>
        <p:txBody>
          <a:bodyPr/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3. </a:t>
            </a:r>
            <a:r>
              <a:rPr lang="en-US" altLang="ko-KR" dirty="0">
                <a:ea typeface="가는둥근제목체" panose="02030600000101010101" pitchFamily="18" charset="-127"/>
              </a:rPr>
              <a:t>drone-browser  </a:t>
            </a:r>
          </a:p>
          <a:p>
            <a:pPr lvl="1"/>
            <a:r>
              <a:rPr lang="en-US" altLang="ko-KR" dirty="0">
                <a:ea typeface="가는둥근제목체" panose="02030600000101010101" pitchFamily="18" charset="-127"/>
              </a:rPr>
              <a:t>drone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을 웹을 통해 조종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71E5B5-6DA0-478A-98CA-DABE0E42A4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3" r="22222"/>
          <a:stretch/>
        </p:blipFill>
        <p:spPr>
          <a:xfrm rot="5400000">
            <a:off x="2895599" y="1292859"/>
            <a:ext cx="3429002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55DA4-5A87-484A-9902-E2CD94449C70}"/>
              </a:ext>
            </a:extLst>
          </p:cNvPr>
          <p:cNvSpPr txBox="1"/>
          <p:nvPr/>
        </p:nvSpPr>
        <p:spPr>
          <a:xfrm>
            <a:off x="2362200" y="5911334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연결 후 화면 모습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( </a:t>
            </a:r>
            <a:r>
              <a:rPr lang="en-US" altLang="ko-KR" dirty="0">
                <a:latin typeface="Arial" panose="020B0604020202020204" pitchFamily="34" charset="0"/>
                <a:ea typeface="가는둥근제목체" panose="02030600000101010101" pitchFamily="18" charset="-127"/>
                <a:cs typeface="Arial" panose="020B0604020202020204" pitchFamily="34" charset="0"/>
              </a:rPr>
              <a:t>localhost:3001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)</a:t>
            </a:r>
            <a:endParaRPr lang="ko-KR" altLang="en-US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693257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(5/12)</a:t>
            </a:r>
            <a:endParaRPr lang="en-US" altLang="ko-KR" sz="2400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82EA350-E1FD-4EAF-AB2E-78511A67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3962400" cy="4495800"/>
          </a:xfrm>
        </p:spPr>
        <p:txBody>
          <a:bodyPr/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3. </a:t>
            </a:r>
            <a:r>
              <a:rPr lang="en-US" altLang="ko-KR" dirty="0">
                <a:ea typeface="가는둥근제목체" panose="02030600000101010101" pitchFamily="18" charset="-127"/>
              </a:rPr>
              <a:t>drone-browser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 </a:t>
            </a:r>
          </a:p>
          <a:p>
            <a:pPr lvl="1"/>
            <a:r>
              <a:rPr lang="en-US" altLang="ko-KR" dirty="0">
                <a:ea typeface="가는둥근제목체" panose="02030600000101010101" pitchFamily="18" charset="-127"/>
              </a:rPr>
              <a:t>drone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을 웹을 통해 조종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드론의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기본적인 주행을 조종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좌우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,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앞뒤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,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상하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,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회전 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3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버튼 외에도 단축키도 가능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기본적인 </a:t>
            </a:r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드론의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정보도 확인 가능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(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배터리 잔량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,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현재 방향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등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)</a:t>
            </a: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영상도 실시간 확인 가능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C03672-937A-429A-A8BC-058D0D5B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8889" r="5001" b="7778"/>
          <a:stretch/>
        </p:blipFill>
        <p:spPr>
          <a:xfrm>
            <a:off x="4267200" y="1600200"/>
            <a:ext cx="4572000" cy="337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32127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(6/12)</a:t>
            </a:r>
            <a:endParaRPr lang="en-US" altLang="ko-KR" sz="2400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82EA350-E1FD-4EAF-AB2E-78511A67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458200" cy="4495800"/>
          </a:xfrm>
        </p:spPr>
        <p:txBody>
          <a:bodyPr/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4. </a:t>
            </a:r>
            <a:r>
              <a:rPr lang="en-US" altLang="ko-KR" dirty="0">
                <a:ea typeface="가는둥근제목체" panose="02030600000101010101" pitchFamily="18" charset="-127"/>
              </a:rPr>
              <a:t>panorama</a:t>
            </a:r>
          </a:p>
          <a:p>
            <a:pPr lvl="1"/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360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도를 회전하며 사진을 촬영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dirty="0">
                <a:ea typeface="가는둥근제목체" panose="02030600000101010101" pitchFamily="18" charset="-127"/>
              </a:rPr>
              <a:t>default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= 45</a:t>
            </a:r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도씩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총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8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번을 촬영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dirty="0">
                <a:ea typeface="가는둥근제목체" panose="02030600000101010101" pitchFamily="18" charset="-127"/>
              </a:rPr>
              <a:t>node</a:t>
            </a:r>
            <a:r>
              <a:rPr lang="ko-KR" altLang="en-US" dirty="0">
                <a:ea typeface="가는둥근제목체" panose="02030600000101010101" pitchFamily="18" charset="-127"/>
              </a:rPr>
              <a:t> </a:t>
            </a:r>
            <a:r>
              <a:rPr lang="en-US" altLang="ko-KR" dirty="0">
                <a:ea typeface="가는둥근제목체" panose="02030600000101010101" pitchFamily="18" charset="-127"/>
              </a:rPr>
              <a:t>./bin/panorama –h 2</a:t>
            </a:r>
          </a:p>
          <a:p>
            <a:pPr lvl="2"/>
            <a:r>
              <a:rPr lang="en-US" altLang="ko-KR" dirty="0">
                <a:ea typeface="가는둥근제목체" panose="02030600000101010101" pitchFamily="18" charset="-127"/>
              </a:rPr>
              <a:t>-h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옵션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: </a:t>
            </a:r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드론의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주행 높이를 지정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en-US" altLang="ko-KR" dirty="0">
                <a:ea typeface="가는둥근제목체" panose="02030600000101010101" pitchFamily="18" charset="-127"/>
              </a:rPr>
              <a:t>-c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옵션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: </a:t>
            </a:r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드론의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촬영 횟수 지정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(default = 8) </a:t>
            </a:r>
          </a:p>
          <a:p>
            <a:pPr lvl="2"/>
            <a:r>
              <a:rPr lang="en-US" altLang="ko-KR" dirty="0">
                <a:ea typeface="가는둥근제목체" panose="02030600000101010101" pitchFamily="18" charset="-127"/>
              </a:rPr>
              <a:t>-c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옵션 값에 의해 한 번 촬영 시마다 회전하는 각도 </a:t>
            </a:r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정해짐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dirty="0" err="1">
                <a:ea typeface="가는둥근제목체" panose="02030600000101010101" pitchFamily="18" charset="-127"/>
              </a:rPr>
              <a:t>takePhoto</a:t>
            </a:r>
            <a:r>
              <a:rPr lang="en-US" altLang="ko-KR" dirty="0">
                <a:ea typeface="가는둥근제목체" panose="02030600000101010101" pitchFamily="18" charset="-127"/>
              </a:rPr>
              <a:t>()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함수와 </a:t>
            </a:r>
            <a:r>
              <a:rPr lang="en-US" altLang="ko-KR" dirty="0">
                <a:ea typeface="가는둥근제목체" panose="02030600000101010101" pitchFamily="18" charset="-127"/>
              </a:rPr>
              <a:t>clockwise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함수로 </a:t>
            </a:r>
            <a:r>
              <a:rPr lang="en-US" altLang="ko-KR" dirty="0">
                <a:ea typeface="가는둥근제목체" panose="02030600000101010101" pitchFamily="18" charset="-127"/>
              </a:rPr>
              <a:t>panorama</a:t>
            </a:r>
            <a:r>
              <a:rPr lang="ko-KR" altLang="en-US" dirty="0"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시도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기존의 </a:t>
            </a:r>
            <a:r>
              <a:rPr lang="en-US" altLang="ko-KR" dirty="0">
                <a:ea typeface="가는둥근제목체" panose="02030600000101010101" pitchFamily="18" charset="-127"/>
              </a:rPr>
              <a:t>panorama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함수는 회전을 위해 각도를 지정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en-US" altLang="ko-KR" dirty="0">
                <a:ea typeface="가는둥근제목체" panose="02030600000101010101" pitchFamily="18" charset="-127"/>
              </a:rPr>
              <a:t>Clockwise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로 구성된 코드에서는 회전이 현재 속도에서 회전할 시간을 </a:t>
            </a:r>
            <a:r>
              <a:rPr lang="ko-KR" altLang="en-US" dirty="0" err="1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입력값으로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받아 정확하게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360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도 회전이 불가능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824197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(7/12)</a:t>
            </a:r>
            <a:endParaRPr lang="en-US" altLang="ko-KR" sz="2400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82EA350-E1FD-4EAF-AB2E-78511A67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458200" cy="4495800"/>
          </a:xfrm>
        </p:spPr>
        <p:txBody>
          <a:bodyPr/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4. </a:t>
            </a:r>
            <a:r>
              <a:rPr lang="en-US" altLang="ko-KR" dirty="0">
                <a:ea typeface="가는둥근제목체" panose="02030600000101010101" pitchFamily="18" charset="-127"/>
              </a:rPr>
              <a:t>panorama</a:t>
            </a:r>
          </a:p>
          <a:p>
            <a:pPr lvl="1"/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[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실행화면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]</a:t>
            </a: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32CBE8-25BB-448D-91BB-801D387C7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" y="2438401"/>
            <a:ext cx="3048000" cy="1835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A23AEB-285D-40F7-A9EA-5339790A4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438401"/>
            <a:ext cx="3048001" cy="18359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D687CF-DD50-480A-A6DB-AD8B5DE59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58" y="2438400"/>
            <a:ext cx="3048000" cy="18359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ADCF72F-2ADE-418D-9B7F-BD18F0F13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72" y="4247764"/>
            <a:ext cx="3263900" cy="18359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907772-C9E2-41E1-B39F-4C88AFDAF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95" y="4261054"/>
            <a:ext cx="3263901" cy="18359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287F16-6B2A-4906-899C-067D9793982E}"/>
              </a:ext>
            </a:extLst>
          </p:cNvPr>
          <p:cNvSpPr txBox="1"/>
          <p:nvPr/>
        </p:nvSpPr>
        <p:spPr>
          <a:xfrm>
            <a:off x="2630673" y="255824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1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C57AFF-AC63-4806-B870-9F37ED515AE2}"/>
              </a:ext>
            </a:extLst>
          </p:cNvPr>
          <p:cNvSpPr txBox="1"/>
          <p:nvPr/>
        </p:nvSpPr>
        <p:spPr>
          <a:xfrm>
            <a:off x="5715001" y="257596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2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A004E-5F64-48D7-BCC4-48407B53C966}"/>
              </a:ext>
            </a:extLst>
          </p:cNvPr>
          <p:cNvSpPr txBox="1"/>
          <p:nvPr/>
        </p:nvSpPr>
        <p:spPr>
          <a:xfrm>
            <a:off x="8683258" y="255292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3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4B2617-FF22-4823-BBBA-BB418A0E5650}"/>
              </a:ext>
            </a:extLst>
          </p:cNvPr>
          <p:cNvSpPr txBox="1"/>
          <p:nvPr/>
        </p:nvSpPr>
        <p:spPr>
          <a:xfrm>
            <a:off x="3989867" y="43248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4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C7EDE-E932-4DD0-840D-E6993A6ED008}"/>
              </a:ext>
            </a:extLst>
          </p:cNvPr>
          <p:cNvSpPr txBox="1"/>
          <p:nvPr/>
        </p:nvSpPr>
        <p:spPr>
          <a:xfrm>
            <a:off x="7310471" y="428763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5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07860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(8/12)</a:t>
            </a:r>
            <a:endParaRPr lang="en-US" altLang="ko-KR" sz="2400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82EA350-E1FD-4EAF-AB2E-78511A67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4495800"/>
          </a:xfrm>
        </p:spPr>
        <p:txBody>
          <a:bodyPr/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5. </a:t>
            </a:r>
            <a:r>
              <a:rPr lang="en-US" altLang="ko-KR" dirty="0" err="1">
                <a:ea typeface="가는둥근제목체" panose="02030600000101010101" pitchFamily="18" charset="-127"/>
              </a:rPr>
              <a:t>copterface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모듈을 이용하여 얼굴 인식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en-US" altLang="ko-KR" dirty="0" err="1">
                <a:ea typeface="가는둥근제목체" panose="02030600000101010101" pitchFamily="18" charset="-127"/>
              </a:rPr>
              <a:t>copterface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모듈 이용하여 웹을 통해 실시간 영상을 확인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해당 영상에서 사람의 얼굴을 인식하며 흰 네모 상자로 얼굴을 위치를 표시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  <p:pic>
        <p:nvPicPr>
          <p:cNvPr id="2" name="KakaoTalk_Video_20180809_2222_43_440">
            <a:hlinkClick r:id="" action="ppaction://media"/>
            <a:extLst>
              <a:ext uri="{FF2B5EF4-FFF2-40B4-BE49-F238E27FC236}">
                <a16:creationId xmlns:a16="http://schemas.microsoft.com/office/drawing/2014/main" id="{CE7236BD-A1CE-4F36-9720-1D92943D4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702" t="20001" b="37499"/>
          <a:stretch/>
        </p:blipFill>
        <p:spPr>
          <a:xfrm>
            <a:off x="2209800" y="2514600"/>
            <a:ext cx="4800600" cy="404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29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(9/12)</a:t>
            </a:r>
            <a:endParaRPr lang="en-US" altLang="ko-KR" sz="2400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82EA350-E1FD-4EAF-AB2E-78511A67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4495800"/>
          </a:xfrm>
        </p:spPr>
        <p:txBody>
          <a:bodyPr/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6. </a:t>
            </a:r>
            <a:r>
              <a:rPr lang="en-US" altLang="ko-KR" dirty="0" err="1">
                <a:ea typeface="가는둥근제목체" panose="02030600000101010101" pitchFamily="18" charset="-127"/>
              </a:rPr>
              <a:t>face_recognition</a:t>
            </a:r>
            <a:r>
              <a:rPr lang="ko-KR" altLang="en-US" dirty="0"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프로젝트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이미지 파일을 </a:t>
            </a:r>
            <a:r>
              <a:rPr lang="en-US" altLang="ko-KR" dirty="0" err="1">
                <a:ea typeface="가는둥근제목체" panose="02030600000101010101" pitchFamily="18" charset="-127"/>
              </a:rPr>
              <a:t>facefinder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함수에 입력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1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해당 이미지 파일에서 얼굴을 인식하며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,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해당 얼굴을 이미지 파일로 저장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인식된 얼굴이 여러 개일 경우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,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순서대로 </a:t>
            </a:r>
            <a:r>
              <a:rPr lang="en-US" altLang="ko-KR" dirty="0">
                <a:ea typeface="가는둥근제목체" panose="02030600000101010101" pitchFamily="18" charset="-127"/>
              </a:rPr>
              <a:t>face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_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숫자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.</a:t>
            </a:r>
            <a:r>
              <a:rPr lang="en-US" altLang="ko-KR" dirty="0">
                <a:ea typeface="가는둥근제목체" panose="02030600000101010101" pitchFamily="18" charset="-127"/>
              </a:rPr>
              <a:t>jpg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로 저장</a:t>
            </a: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[ </a:t>
            </a:r>
            <a:r>
              <a:rPr lang="ko-KR" altLang="en-US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코드 </a:t>
            </a:r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</a:rPr>
              <a:t>]</a:t>
            </a: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lvl="2"/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가는둥근제목체" panose="02030600000101010101" pitchFamily="18" charset="-127"/>
              <a:ea typeface="가는둥근제목체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C24A5-F698-4620-9FE8-288E97DB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0963" r="11749" b="34815"/>
          <a:stretch/>
        </p:blipFill>
        <p:spPr>
          <a:xfrm>
            <a:off x="1149494" y="3048000"/>
            <a:ext cx="6845012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692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English Template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prstDash val="solid"/>
          <a:headEnd type="none"/>
          <a:tailEnd type="none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70008</TotalTime>
  <Words>625</Words>
  <Application>Microsoft Office PowerPoint</Application>
  <PresentationFormat>화면 슬라이드 쇼(4:3)</PresentationFormat>
  <Paragraphs>142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가는둥근제목체</vt:lpstr>
      <vt:lpstr>Arial Black</vt:lpstr>
      <vt:lpstr>Wingdings 2</vt:lpstr>
      <vt:lpstr>굴림</vt:lpstr>
      <vt:lpstr>Arial</vt:lpstr>
      <vt:lpstr>Calibri</vt:lpstr>
      <vt:lpstr>Wingdings</vt:lpstr>
      <vt:lpstr>English Template_2</vt:lpstr>
      <vt:lpstr>NETWORK DRONE (1/12)</vt:lpstr>
      <vt:lpstr>NETWORK DRONE (2/12)</vt:lpstr>
      <vt:lpstr>NETWORK DRONE (3/12)</vt:lpstr>
      <vt:lpstr>NETWORK DRONE (4/12)</vt:lpstr>
      <vt:lpstr>NETWORK DRONE (5/12)</vt:lpstr>
      <vt:lpstr>NETWORK DRONE (6/12)</vt:lpstr>
      <vt:lpstr>NETWORK DRONE (7/12)</vt:lpstr>
      <vt:lpstr>NETWORK DRONE (8/12)</vt:lpstr>
      <vt:lpstr>NETWORK DRONE (9/12)</vt:lpstr>
      <vt:lpstr>NETWORK DRONE (10/12)</vt:lpstr>
      <vt:lpstr>NETWORK DRONE (11/12)</vt:lpstr>
      <vt:lpstr>NETWORK DRONE (12/12)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hewonty</dc:creator>
  <cp:lastModifiedBy>networking lab</cp:lastModifiedBy>
  <cp:revision>8393</cp:revision>
  <cp:lastPrinted>2015-03-17T07:24:25Z</cp:lastPrinted>
  <dcterms:created xsi:type="dcterms:W3CDTF">2007-03-31T04:31:57Z</dcterms:created>
  <dcterms:modified xsi:type="dcterms:W3CDTF">2018-12-04T12:29:50Z</dcterms:modified>
</cp:coreProperties>
</file>